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124" d="100"/>
          <a:sy n="124" d="100"/>
        </p:scale>
        <p:origin x="1824"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tr-TR"/>
          </a:p>
        </p:txBody>
      </p:sp>
      <p:sp>
        <p:nvSpPr>
          <p:cNvPr id="4" name="Date Placeholder 3"/>
          <p:cNvSpPr>
            <a:spLocks noGrp="1"/>
          </p:cNvSpPr>
          <p:nvPr>
            <p:ph type="dt" sz="half" idx="10"/>
          </p:nvPr>
        </p:nvSpPr>
        <p:spPr/>
        <p:txBody>
          <a:bodyPr/>
          <a:lstStyle/>
          <a:p>
            <a:fld id="{270FBB03-8BF7-6144-A3D7-A06B6901F463}" type="datetimeFigureOut">
              <a:rPr lang="en-US" smtClean="0"/>
              <a:t>5/5/17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54C25E2-F306-1D4E-BACA-3810E9A60B44}" type="slidenum">
              <a:rPr lang="tr-TR" smtClean="0"/>
              <a:t>‹#›</a:t>
            </a:fld>
            <a:endParaRPr lang="tr-TR"/>
          </a:p>
        </p:txBody>
      </p:sp>
    </p:spTree>
    <p:extLst>
      <p:ext uri="{BB962C8B-B14F-4D97-AF65-F5344CB8AC3E}">
        <p14:creationId xmlns:p14="http://schemas.microsoft.com/office/powerpoint/2010/main" val="512785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tr-TR"/>
          </a:p>
        </p:txBody>
      </p:sp>
      <p:sp>
        <p:nvSpPr>
          <p:cNvPr id="4" name="Date Placeholder 3"/>
          <p:cNvSpPr>
            <a:spLocks noGrp="1"/>
          </p:cNvSpPr>
          <p:nvPr>
            <p:ph type="dt" sz="half" idx="10"/>
          </p:nvPr>
        </p:nvSpPr>
        <p:spPr/>
        <p:txBody>
          <a:bodyPr/>
          <a:lstStyle/>
          <a:p>
            <a:fld id="{270FBB03-8BF7-6144-A3D7-A06B6901F463}" type="datetimeFigureOut">
              <a:rPr lang="en-US" smtClean="0"/>
              <a:t>5/5/17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54C25E2-F306-1D4E-BACA-3810E9A60B44}" type="slidenum">
              <a:rPr lang="tr-TR" smtClean="0"/>
              <a:t>‹#›</a:t>
            </a:fld>
            <a:endParaRPr lang="tr-TR"/>
          </a:p>
        </p:txBody>
      </p:sp>
    </p:spTree>
    <p:extLst>
      <p:ext uri="{BB962C8B-B14F-4D97-AF65-F5344CB8AC3E}">
        <p14:creationId xmlns:p14="http://schemas.microsoft.com/office/powerpoint/2010/main" val="2538821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tr-TR"/>
          </a:p>
        </p:txBody>
      </p:sp>
      <p:sp>
        <p:nvSpPr>
          <p:cNvPr id="4" name="Date Placeholder 3"/>
          <p:cNvSpPr>
            <a:spLocks noGrp="1"/>
          </p:cNvSpPr>
          <p:nvPr>
            <p:ph type="dt" sz="half" idx="10"/>
          </p:nvPr>
        </p:nvSpPr>
        <p:spPr/>
        <p:txBody>
          <a:bodyPr/>
          <a:lstStyle/>
          <a:p>
            <a:fld id="{270FBB03-8BF7-6144-A3D7-A06B6901F463}" type="datetimeFigureOut">
              <a:rPr lang="en-US" smtClean="0"/>
              <a:t>5/5/17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54C25E2-F306-1D4E-BACA-3810E9A60B44}" type="slidenum">
              <a:rPr lang="tr-TR" smtClean="0"/>
              <a:t>‹#›</a:t>
            </a:fld>
            <a:endParaRPr lang="tr-TR"/>
          </a:p>
        </p:txBody>
      </p:sp>
    </p:spTree>
    <p:extLst>
      <p:ext uri="{BB962C8B-B14F-4D97-AF65-F5344CB8AC3E}">
        <p14:creationId xmlns:p14="http://schemas.microsoft.com/office/powerpoint/2010/main" val="3825469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tr-TR"/>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tr-TR"/>
          </a:p>
        </p:txBody>
      </p:sp>
      <p:sp>
        <p:nvSpPr>
          <p:cNvPr id="4" name="Date Placeholder 3"/>
          <p:cNvSpPr>
            <a:spLocks noGrp="1"/>
          </p:cNvSpPr>
          <p:nvPr>
            <p:ph type="dt" sz="half" idx="10"/>
          </p:nvPr>
        </p:nvSpPr>
        <p:spPr/>
        <p:txBody>
          <a:bodyPr/>
          <a:lstStyle/>
          <a:p>
            <a:fld id="{270FBB03-8BF7-6144-A3D7-A06B6901F463}" type="datetimeFigureOut">
              <a:rPr lang="en-US" smtClean="0"/>
              <a:t>5/5/17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54C25E2-F306-1D4E-BACA-3810E9A60B44}" type="slidenum">
              <a:rPr lang="tr-TR" smtClean="0"/>
              <a:t>‹#›</a:t>
            </a:fld>
            <a:endParaRPr lang="tr-TR"/>
          </a:p>
        </p:txBody>
      </p:sp>
    </p:spTree>
    <p:extLst>
      <p:ext uri="{BB962C8B-B14F-4D97-AF65-F5344CB8AC3E}">
        <p14:creationId xmlns:p14="http://schemas.microsoft.com/office/powerpoint/2010/main" val="1956527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p>
            <a:fld id="{270FBB03-8BF7-6144-A3D7-A06B6901F463}" type="datetimeFigureOut">
              <a:rPr lang="en-US" smtClean="0"/>
              <a:t>5/5/17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54C25E2-F306-1D4E-BACA-3810E9A60B44}" type="slidenum">
              <a:rPr lang="tr-TR" smtClean="0"/>
              <a:t>‹#›</a:t>
            </a:fld>
            <a:endParaRPr lang="tr-TR"/>
          </a:p>
        </p:txBody>
      </p:sp>
    </p:spTree>
    <p:extLst>
      <p:ext uri="{BB962C8B-B14F-4D97-AF65-F5344CB8AC3E}">
        <p14:creationId xmlns:p14="http://schemas.microsoft.com/office/powerpoint/2010/main" val="232068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tr-TR"/>
          </a:p>
        </p:txBody>
      </p:sp>
      <p:sp>
        <p:nvSpPr>
          <p:cNvPr id="5" name="Date Placeholder 4"/>
          <p:cNvSpPr>
            <a:spLocks noGrp="1"/>
          </p:cNvSpPr>
          <p:nvPr>
            <p:ph type="dt" sz="half" idx="10"/>
          </p:nvPr>
        </p:nvSpPr>
        <p:spPr/>
        <p:txBody>
          <a:bodyPr/>
          <a:lstStyle/>
          <a:p>
            <a:fld id="{270FBB03-8BF7-6144-A3D7-A06B6901F463}" type="datetimeFigureOut">
              <a:rPr lang="en-US" smtClean="0"/>
              <a:t>5/5/17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54C25E2-F306-1D4E-BACA-3810E9A60B44}" type="slidenum">
              <a:rPr lang="tr-TR" smtClean="0"/>
              <a:t>‹#›</a:t>
            </a:fld>
            <a:endParaRPr lang="tr-TR"/>
          </a:p>
        </p:txBody>
      </p:sp>
    </p:spTree>
    <p:extLst>
      <p:ext uri="{BB962C8B-B14F-4D97-AF65-F5344CB8AC3E}">
        <p14:creationId xmlns:p14="http://schemas.microsoft.com/office/powerpoint/2010/main" val="243519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tr-TR"/>
          </a:p>
        </p:txBody>
      </p:sp>
      <p:sp>
        <p:nvSpPr>
          <p:cNvPr id="7" name="Date Placeholder 6"/>
          <p:cNvSpPr>
            <a:spLocks noGrp="1"/>
          </p:cNvSpPr>
          <p:nvPr>
            <p:ph type="dt" sz="half" idx="10"/>
          </p:nvPr>
        </p:nvSpPr>
        <p:spPr/>
        <p:txBody>
          <a:bodyPr/>
          <a:lstStyle/>
          <a:p>
            <a:fld id="{270FBB03-8BF7-6144-A3D7-A06B6901F463}" type="datetimeFigureOut">
              <a:rPr lang="en-US" smtClean="0"/>
              <a:t>5/5/17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54C25E2-F306-1D4E-BACA-3810E9A60B44}" type="slidenum">
              <a:rPr lang="tr-TR" smtClean="0"/>
              <a:t>‹#›</a:t>
            </a:fld>
            <a:endParaRPr lang="tr-TR"/>
          </a:p>
        </p:txBody>
      </p:sp>
    </p:spTree>
    <p:extLst>
      <p:ext uri="{BB962C8B-B14F-4D97-AF65-F5344CB8AC3E}">
        <p14:creationId xmlns:p14="http://schemas.microsoft.com/office/powerpoint/2010/main" val="2801012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tr-TR"/>
          </a:p>
        </p:txBody>
      </p:sp>
      <p:sp>
        <p:nvSpPr>
          <p:cNvPr id="3" name="Date Placeholder 2"/>
          <p:cNvSpPr>
            <a:spLocks noGrp="1"/>
          </p:cNvSpPr>
          <p:nvPr>
            <p:ph type="dt" sz="half" idx="10"/>
          </p:nvPr>
        </p:nvSpPr>
        <p:spPr/>
        <p:txBody>
          <a:bodyPr/>
          <a:lstStyle/>
          <a:p>
            <a:fld id="{270FBB03-8BF7-6144-A3D7-A06B6901F463}" type="datetimeFigureOut">
              <a:rPr lang="en-US" smtClean="0"/>
              <a:t>5/5/17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54C25E2-F306-1D4E-BACA-3810E9A60B44}" type="slidenum">
              <a:rPr lang="tr-TR" smtClean="0"/>
              <a:t>‹#›</a:t>
            </a:fld>
            <a:endParaRPr lang="tr-TR"/>
          </a:p>
        </p:txBody>
      </p:sp>
    </p:spTree>
    <p:extLst>
      <p:ext uri="{BB962C8B-B14F-4D97-AF65-F5344CB8AC3E}">
        <p14:creationId xmlns:p14="http://schemas.microsoft.com/office/powerpoint/2010/main" val="3386404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0FBB03-8BF7-6144-A3D7-A06B6901F463}" type="datetimeFigureOut">
              <a:rPr lang="en-US" smtClean="0"/>
              <a:t>5/5/17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554C25E2-F306-1D4E-BACA-3810E9A60B44}" type="slidenum">
              <a:rPr lang="tr-TR" smtClean="0"/>
              <a:t>‹#›</a:t>
            </a:fld>
            <a:endParaRPr lang="tr-TR"/>
          </a:p>
        </p:txBody>
      </p:sp>
    </p:spTree>
    <p:extLst>
      <p:ext uri="{BB962C8B-B14F-4D97-AF65-F5344CB8AC3E}">
        <p14:creationId xmlns:p14="http://schemas.microsoft.com/office/powerpoint/2010/main" val="3352822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270FBB03-8BF7-6144-A3D7-A06B6901F463}" type="datetimeFigureOut">
              <a:rPr lang="en-US" smtClean="0"/>
              <a:t>5/5/17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54C25E2-F306-1D4E-BACA-3810E9A60B44}" type="slidenum">
              <a:rPr lang="tr-TR" smtClean="0"/>
              <a:t>‹#›</a:t>
            </a:fld>
            <a:endParaRPr lang="tr-TR"/>
          </a:p>
        </p:txBody>
      </p:sp>
    </p:spTree>
    <p:extLst>
      <p:ext uri="{BB962C8B-B14F-4D97-AF65-F5344CB8AC3E}">
        <p14:creationId xmlns:p14="http://schemas.microsoft.com/office/powerpoint/2010/main" val="2880630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270FBB03-8BF7-6144-A3D7-A06B6901F463}" type="datetimeFigureOut">
              <a:rPr lang="en-US" smtClean="0"/>
              <a:t>5/5/17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54C25E2-F306-1D4E-BACA-3810E9A60B44}" type="slidenum">
              <a:rPr lang="tr-TR" smtClean="0"/>
              <a:t>‹#›</a:t>
            </a:fld>
            <a:endParaRPr lang="tr-TR"/>
          </a:p>
        </p:txBody>
      </p:sp>
    </p:spTree>
    <p:extLst>
      <p:ext uri="{BB962C8B-B14F-4D97-AF65-F5344CB8AC3E}">
        <p14:creationId xmlns:p14="http://schemas.microsoft.com/office/powerpoint/2010/main" val="34509515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Click to edit Master title style</a:t>
            </a:r>
            <a:endParaRPr lang="tr-T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tr-T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0FBB03-8BF7-6144-A3D7-A06B6901F463}" type="datetimeFigureOut">
              <a:rPr lang="en-US" smtClean="0"/>
              <a:t>5/5/17</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4C25E2-F306-1D4E-BACA-3810E9A60B44}" type="slidenum">
              <a:rPr lang="tr-TR" smtClean="0"/>
              <a:t>‹#›</a:t>
            </a:fld>
            <a:endParaRPr lang="tr-TR"/>
          </a:p>
        </p:txBody>
      </p:sp>
    </p:spTree>
    <p:extLst>
      <p:ext uri="{BB962C8B-B14F-4D97-AF65-F5344CB8AC3E}">
        <p14:creationId xmlns:p14="http://schemas.microsoft.com/office/powerpoint/2010/main" val="3616291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62297"/>
            <a:ext cx="7772400" cy="2987103"/>
          </a:xfrm>
        </p:spPr>
        <p:txBody>
          <a:bodyPr>
            <a:normAutofit/>
          </a:bodyPr>
          <a:lstStyle/>
          <a:p>
            <a:r>
              <a:rPr lang="tr-TR" sz="4800" dirty="0" smtClean="0"/>
              <a:t>BAP Bilgi Sistemi</a:t>
            </a:r>
            <a:br>
              <a:rPr lang="tr-TR" sz="4800" dirty="0" smtClean="0"/>
            </a:br>
            <a:r>
              <a:rPr lang="tr-TR" sz="4800" dirty="0" smtClean="0"/>
              <a:t> Başvuru İşlemi </a:t>
            </a:r>
            <a:br>
              <a:rPr lang="tr-TR" sz="4800" dirty="0" smtClean="0"/>
            </a:br>
            <a:r>
              <a:rPr lang="tr-TR" sz="4800" dirty="0" smtClean="0"/>
              <a:t>Sunumu</a:t>
            </a:r>
            <a:endParaRPr lang="tr-TR" sz="4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7991" y="608458"/>
            <a:ext cx="1508018" cy="1508018"/>
          </a:xfrm>
          <a:prstGeom prst="rect">
            <a:avLst/>
          </a:prstGeom>
        </p:spPr>
      </p:pic>
    </p:spTree>
    <p:extLst>
      <p:ext uri="{BB962C8B-B14F-4D97-AF65-F5344CB8AC3E}">
        <p14:creationId xmlns:p14="http://schemas.microsoft.com/office/powerpoint/2010/main" val="1897647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407" y="93386"/>
            <a:ext cx="8229600" cy="1049614"/>
          </a:xfrm>
        </p:spPr>
        <p:txBody>
          <a:bodyPr>
            <a:normAutofit/>
          </a:bodyPr>
          <a:lstStyle/>
          <a:p>
            <a:pPr algn="l"/>
            <a:r>
              <a:rPr lang="tr-TR" sz="1200" dirty="0" smtClean="0"/>
              <a:t>Proje Personel Ekle Sayfasından sonra açılan sayfa Proje Bütçe Ekle sayfasıdır. Bu sayfada sağ üst tarafta bulunan Bütçe Ekle butonu ile projeniz için kullanacağınız bütçe kalemlerini ekleyebilirsiniz. Eğer bütçe kalemlerinde belirtilen </a:t>
            </a:r>
            <a:r>
              <a:rPr lang="tr-TR" sz="1200" dirty="0"/>
              <a:t>ş</a:t>
            </a:r>
            <a:r>
              <a:rPr lang="tr-TR" sz="1200" dirty="0" smtClean="0"/>
              <a:t>artları sağlamıyorsanız sistemin verdiği uyarılardan bunu anlayıp bu sayfa aracılığı ile değiştirebilirsiniz.</a:t>
            </a:r>
            <a:endParaRPr lang="tr-TR" sz="1200" dirty="0"/>
          </a:p>
        </p:txBody>
      </p:sp>
      <p:pic>
        <p:nvPicPr>
          <p:cNvPr id="4" name="Picture 3" descr="Screenshot 2015-09-10 10.27.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5706"/>
            <a:ext cx="9144000" cy="5872294"/>
          </a:xfrm>
          <a:prstGeom prst="rect">
            <a:avLst/>
          </a:prstGeom>
        </p:spPr>
      </p:pic>
    </p:spTree>
    <p:extLst>
      <p:ext uri="{BB962C8B-B14F-4D97-AF65-F5344CB8AC3E}">
        <p14:creationId xmlns:p14="http://schemas.microsoft.com/office/powerpoint/2010/main" val="4277665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tr-TR" sz="1200" dirty="0" smtClean="0"/>
              <a:t>Proje Bütçe Ekle sayfasından sonra Proje Dosya Yükle sayfasına yönlendirileceksiniz. Bu sayfa ile proforma fatura ve diğer dosya yükleme işlemlerini gerçekleştirebilirsiniz. </a:t>
            </a:r>
            <a:br>
              <a:rPr lang="tr-TR" sz="1200" dirty="0" smtClean="0"/>
            </a:br>
            <a:r>
              <a:rPr lang="tr-TR" sz="1200" dirty="0" smtClean="0"/>
              <a:t>* Burada dikkat etmeniz gereken husus tüm dosyaların </a:t>
            </a:r>
            <a:r>
              <a:rPr lang="tr-TR" sz="1200" b="1" dirty="0" smtClean="0"/>
              <a:t>PDF </a:t>
            </a:r>
            <a:r>
              <a:rPr lang="tr-TR" sz="1200" dirty="0" smtClean="0"/>
              <a:t>olarak sisteme yüklenmesi gerekmektedir. Başka türde bir dosya yüklemeye çalışırsanız sistem hata verecektir !</a:t>
            </a:r>
            <a:br>
              <a:rPr lang="tr-TR" sz="1200" dirty="0" smtClean="0"/>
            </a:br>
            <a:r>
              <a:rPr lang="tr-TR" sz="1200" dirty="0" smtClean="0"/>
              <a:t>* Eğer sisteme yüklemeniz gereken bir dosyayı yüklemeden projeyi tamamlamaya kalkarsanız sistem projeyi tamamlamanıza izin vermeyecektir. Bu durumda bu sayfaya gelerek eksik dosyaları yüklemeniz gerekmektedir.</a:t>
            </a:r>
            <a:endParaRPr lang="tr-TR" sz="1200" b="1" dirty="0"/>
          </a:p>
        </p:txBody>
      </p:sp>
      <p:pic>
        <p:nvPicPr>
          <p:cNvPr id="4" name="Picture 3" descr="Screenshot 2015-09-10 10.31.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34909"/>
            <a:ext cx="9144000" cy="5423091"/>
          </a:xfrm>
          <a:prstGeom prst="rect">
            <a:avLst/>
          </a:prstGeom>
        </p:spPr>
      </p:pic>
    </p:spTree>
    <p:extLst>
      <p:ext uri="{BB962C8B-B14F-4D97-AF65-F5344CB8AC3E}">
        <p14:creationId xmlns:p14="http://schemas.microsoft.com/office/powerpoint/2010/main" val="212303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tr-TR" sz="1200" dirty="0" smtClean="0"/>
              <a:t>Proje başvurusunu tamamlamadan girmeniz gereken son sayfa Proje Diğer bilgiler Sayfasıdır. Bu sayfa aracılığı ile elinizde mevcut durumda bulunan makina – teçhizat ve proje süreci bilgilerini girebilirsiniz.</a:t>
            </a:r>
            <a:br>
              <a:rPr lang="tr-TR" sz="1200" dirty="0" smtClean="0"/>
            </a:br>
            <a:r>
              <a:rPr lang="tr-TR" sz="1200" dirty="0"/>
              <a:t/>
            </a:r>
            <a:br>
              <a:rPr lang="tr-TR" sz="1200" dirty="0"/>
            </a:br>
            <a:r>
              <a:rPr lang="tr-TR" sz="1200" dirty="0" smtClean="0"/>
              <a:t>Sayfanın altında bulunan İleri Butonu ile bir sonraki sayfaya geçebilirsiniz.</a:t>
            </a:r>
            <a:endParaRPr lang="tr-TR" sz="1200" dirty="0"/>
          </a:p>
        </p:txBody>
      </p:sp>
      <p:pic>
        <p:nvPicPr>
          <p:cNvPr id="4" name="Picture 3" descr="Screenshot 2015-09-10 10.35.1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93975"/>
            <a:ext cx="9144000" cy="3656434"/>
          </a:xfrm>
          <a:prstGeom prst="rect">
            <a:avLst/>
          </a:prstGeom>
        </p:spPr>
      </p:pic>
    </p:spTree>
    <p:extLst>
      <p:ext uri="{BB962C8B-B14F-4D97-AF65-F5344CB8AC3E}">
        <p14:creationId xmlns:p14="http://schemas.microsoft.com/office/powerpoint/2010/main" val="942080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tr-TR" sz="1200" dirty="0" smtClean="0"/>
              <a:t>Proje başvuru sürecinin son aşaması Proje Genel Görünüm aşamasıdır. Bu sayfa ile projede girdiğiniz verilerin tümünü görüntüleyebilirsiniz. Eğer girdiğiniz verilerde düzeltme yapmak isterseniz panelin sağ tarafında bulunan </a:t>
            </a:r>
            <a:r>
              <a:rPr lang="tr-TR" sz="1200" b="1" dirty="0" smtClean="0"/>
              <a:t>Düzenle </a:t>
            </a:r>
            <a:r>
              <a:rPr lang="tr-TR" sz="1200" dirty="0" smtClean="0"/>
              <a:t>butonuyla değişikliği yapacağınız sayfaya gidebilirsiniz. </a:t>
            </a:r>
            <a:br>
              <a:rPr lang="tr-TR" sz="1200" dirty="0" smtClean="0"/>
            </a:br>
            <a:r>
              <a:rPr lang="tr-TR" sz="1200" dirty="0" smtClean="0"/>
              <a:t/>
            </a:r>
            <a:br>
              <a:rPr lang="tr-TR" sz="1200" dirty="0" smtClean="0"/>
            </a:br>
            <a:r>
              <a:rPr lang="tr-TR" sz="1200" b="1" dirty="0" smtClean="0"/>
              <a:t>* Değişik yaptığınız değişikliğin kaydolması için her sayfada alt tarafta bulunan ileri butonuna basmayı unutmayınız !</a:t>
            </a:r>
            <a:endParaRPr lang="tr-TR" sz="1200" b="1" dirty="0"/>
          </a:p>
        </p:txBody>
      </p:sp>
      <p:pic>
        <p:nvPicPr>
          <p:cNvPr id="4" name="Picture 3" descr="Screenshot 2015-09-10 10.49.5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34837"/>
            <a:ext cx="9144000" cy="5148253"/>
          </a:xfrm>
          <a:prstGeom prst="rect">
            <a:avLst/>
          </a:prstGeom>
        </p:spPr>
      </p:pic>
    </p:spTree>
    <p:extLst>
      <p:ext uri="{BB962C8B-B14F-4D97-AF65-F5344CB8AC3E}">
        <p14:creationId xmlns:p14="http://schemas.microsoft.com/office/powerpoint/2010/main" val="3811677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1200" dirty="0" smtClean="0"/>
              <a:t>Proje Genel Görünüm sayfasının altında bulunan Başvuru Tamamla butonu ile başvurunuzu tamamlayabilirsiniz. </a:t>
            </a:r>
            <a:endParaRPr lang="tr-TR" sz="1200" dirty="0"/>
          </a:p>
        </p:txBody>
      </p:sp>
      <p:pic>
        <p:nvPicPr>
          <p:cNvPr id="4" name="Picture 3" descr="Screenshot 2015-09-10 10.52.4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0833"/>
            <a:ext cx="9144000" cy="3482874"/>
          </a:xfrm>
          <a:prstGeom prst="rect">
            <a:avLst/>
          </a:prstGeom>
        </p:spPr>
      </p:pic>
    </p:spTree>
    <p:extLst>
      <p:ext uri="{BB962C8B-B14F-4D97-AF65-F5344CB8AC3E}">
        <p14:creationId xmlns:p14="http://schemas.microsoft.com/office/powerpoint/2010/main" val="133037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tr-TR" sz="1200" dirty="0" smtClean="0"/>
              <a:t>Başvuru Tamamla butonuna bastığınızda </a:t>
            </a:r>
            <a:r>
              <a:rPr lang="tr-TR" sz="1200" dirty="0"/>
              <a:t>e</a:t>
            </a:r>
            <a:r>
              <a:rPr lang="tr-TR" sz="1200" dirty="0" smtClean="0"/>
              <a:t>ğer tamamlamak istediğiniz proje başvurusu eksik öğeler içeriyorsa başvuru işleminin başarısız olduğunu gösteren bir uyarı alırsınız. Proje başvurusunu tamamlayabilmek için uyarıda belirtilen eksiklikleri gidererek başvuru tamamla butonuna tekrar basmanız gerekmektedir.</a:t>
            </a:r>
            <a:endParaRPr lang="tr-TR" sz="1200" dirty="0"/>
          </a:p>
        </p:txBody>
      </p:sp>
      <p:pic>
        <p:nvPicPr>
          <p:cNvPr id="4" name="Picture 3" descr="Screenshot 2015-09-10 10.56.3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83071"/>
            <a:ext cx="9144000" cy="4296921"/>
          </a:xfrm>
          <a:prstGeom prst="rect">
            <a:avLst/>
          </a:prstGeom>
        </p:spPr>
      </p:pic>
    </p:spTree>
    <p:extLst>
      <p:ext uri="{BB962C8B-B14F-4D97-AF65-F5344CB8AC3E}">
        <p14:creationId xmlns:p14="http://schemas.microsoft.com/office/powerpoint/2010/main" val="2794948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1200" dirty="0" smtClean="0"/>
              <a:t>Aşağıda yıldızla gösterilen </a:t>
            </a:r>
            <a:r>
              <a:rPr lang="tr-TR" sz="1200" dirty="0" err="1" smtClean="0"/>
              <a:t>Anasayfa</a:t>
            </a:r>
            <a:r>
              <a:rPr lang="tr-TR" sz="1200" dirty="0" smtClean="0"/>
              <a:t> butonuna her bastığınızda Kontrol Panelinin Ana sayfasına yönlendirileceksiniz. Bu sayfadan proje başvurularınızı, proje taleplerinizi ve diğer projelerinizin son durumlarını görebilirsiniz.</a:t>
            </a:r>
            <a:endParaRPr lang="tr-TR" sz="1200" dirty="0"/>
          </a:p>
        </p:txBody>
      </p:sp>
      <p:pic>
        <p:nvPicPr>
          <p:cNvPr id="5" name="Picture 4" descr="Screenshot 2015-09-10 11.00.5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91246"/>
            <a:ext cx="9144000" cy="4349831"/>
          </a:xfrm>
          <a:prstGeom prst="rect">
            <a:avLst/>
          </a:prstGeom>
        </p:spPr>
      </p:pic>
      <p:sp>
        <p:nvSpPr>
          <p:cNvPr id="6" name="5-Point Star 5"/>
          <p:cNvSpPr/>
          <p:nvPr/>
        </p:nvSpPr>
        <p:spPr>
          <a:xfrm>
            <a:off x="938446" y="1864335"/>
            <a:ext cx="214768" cy="195457"/>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503307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039" y="675222"/>
            <a:ext cx="3091148" cy="1057080"/>
          </a:xfrm>
        </p:spPr>
        <p:txBody>
          <a:bodyPr>
            <a:normAutofit/>
          </a:bodyPr>
          <a:lstStyle/>
          <a:p>
            <a:pPr algn="l"/>
            <a:r>
              <a:rPr lang="tr-TR" sz="1200" dirty="0" smtClean="0"/>
              <a:t>Sorularınız için sol menüde bulunan buton aracılığı ile Sıkça Sorulan Sorular sayfasını ziyaret edebilir.</a:t>
            </a:r>
            <a:endParaRPr lang="tr-TR" sz="1200" dirty="0"/>
          </a:p>
        </p:txBody>
      </p:sp>
      <p:pic>
        <p:nvPicPr>
          <p:cNvPr id="4" name="Picture 3" descr="Screenshot 2015-09-10 11.06.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925" y="667706"/>
            <a:ext cx="3366000" cy="2661488"/>
          </a:xfrm>
          <a:prstGeom prst="rect">
            <a:avLst/>
          </a:prstGeom>
        </p:spPr>
      </p:pic>
      <p:pic>
        <p:nvPicPr>
          <p:cNvPr id="5" name="Picture 4" descr="Screenshot 2015-09-10 11.07.3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4267" y="3996901"/>
            <a:ext cx="5282182" cy="2286027"/>
          </a:xfrm>
          <a:prstGeom prst="rect">
            <a:avLst/>
          </a:prstGeom>
        </p:spPr>
      </p:pic>
      <p:cxnSp>
        <p:nvCxnSpPr>
          <p:cNvPr id="7" name="Straight Arrow Connector 6"/>
          <p:cNvCxnSpPr/>
          <p:nvPr/>
        </p:nvCxnSpPr>
        <p:spPr>
          <a:xfrm flipH="1">
            <a:off x="2605235" y="1316736"/>
            <a:ext cx="2278414" cy="16716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148544" y="4706631"/>
            <a:ext cx="1098753" cy="369332"/>
          </a:xfrm>
          <a:prstGeom prst="rect">
            <a:avLst/>
          </a:prstGeom>
          <a:noFill/>
        </p:spPr>
        <p:txBody>
          <a:bodyPr wrap="none" rtlCol="0">
            <a:spAutoFit/>
          </a:bodyPr>
          <a:lstStyle/>
          <a:p>
            <a:r>
              <a:rPr lang="tr-TR" dirty="0" smtClean="0"/>
              <a:t>İLETİŞİM :</a:t>
            </a:r>
            <a:endParaRPr lang="tr-TR" dirty="0"/>
          </a:p>
        </p:txBody>
      </p:sp>
    </p:spTree>
    <p:extLst>
      <p:ext uri="{BB962C8B-B14F-4D97-AF65-F5344CB8AC3E}">
        <p14:creationId xmlns:p14="http://schemas.microsoft.com/office/powerpoint/2010/main" val="549870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5171" y="5939321"/>
            <a:ext cx="3728450" cy="614522"/>
          </a:xfrm>
        </p:spPr>
        <p:txBody>
          <a:bodyPr>
            <a:normAutofit/>
          </a:bodyPr>
          <a:lstStyle/>
          <a:p>
            <a:r>
              <a:rPr lang="tr-TR" sz="1200" dirty="0" smtClean="0"/>
              <a:t>Hazırlayan : NKÜ Bilgi İşlem Daire Başkanlığı 2015</a:t>
            </a:r>
            <a:endParaRPr lang="tr-TR" sz="1200" dirty="0"/>
          </a:p>
        </p:txBody>
      </p:sp>
      <p:sp>
        <p:nvSpPr>
          <p:cNvPr id="5" name="TextBox 4"/>
          <p:cNvSpPr txBox="1"/>
          <p:nvPr/>
        </p:nvSpPr>
        <p:spPr>
          <a:xfrm>
            <a:off x="5285171" y="5323768"/>
            <a:ext cx="3418687" cy="615553"/>
          </a:xfrm>
          <a:prstGeom prst="rect">
            <a:avLst/>
          </a:prstGeom>
          <a:noFill/>
        </p:spPr>
        <p:txBody>
          <a:bodyPr wrap="none" rtlCol="0">
            <a:spAutoFit/>
          </a:bodyPr>
          <a:lstStyle/>
          <a:p>
            <a:r>
              <a:rPr lang="tr-TR" sz="3400" i="1" dirty="0" smtClean="0">
                <a:solidFill>
                  <a:schemeClr val="tx2">
                    <a:lumMod val="60000"/>
                    <a:lumOff val="40000"/>
                  </a:schemeClr>
                </a:solidFill>
              </a:rPr>
              <a:t>İYİ ÇALIŞMALAR...</a:t>
            </a:r>
            <a:endParaRPr lang="tr-TR" sz="3400" i="1" dirty="0">
              <a:solidFill>
                <a:schemeClr val="tx2">
                  <a:lumMod val="60000"/>
                  <a:lumOff val="40000"/>
                </a:schemeClr>
              </a:solidFill>
            </a:endParaRPr>
          </a:p>
        </p:txBody>
      </p:sp>
      <p:sp>
        <p:nvSpPr>
          <p:cNvPr id="6" name="TextBox 5"/>
          <p:cNvSpPr txBox="1"/>
          <p:nvPr/>
        </p:nvSpPr>
        <p:spPr>
          <a:xfrm>
            <a:off x="2175696" y="2480370"/>
            <a:ext cx="5126429" cy="646331"/>
          </a:xfrm>
          <a:prstGeom prst="rect">
            <a:avLst/>
          </a:prstGeom>
          <a:noFill/>
        </p:spPr>
        <p:txBody>
          <a:bodyPr wrap="square" rtlCol="0">
            <a:spAutoFit/>
          </a:bodyPr>
          <a:lstStyle/>
          <a:p>
            <a:r>
              <a:rPr lang="tr-TR" dirty="0" smtClean="0"/>
              <a:t>Sistemden kaynak sorunlarınız için</a:t>
            </a:r>
          </a:p>
          <a:p>
            <a:r>
              <a:rPr lang="tr-TR" dirty="0"/>
              <a:t>	</a:t>
            </a:r>
            <a:r>
              <a:rPr lang="tr-TR" dirty="0" smtClean="0"/>
              <a:t>						   Dahili Tel : 1202</a:t>
            </a:r>
            <a:endParaRPr lang="tr-TR" dirty="0"/>
          </a:p>
        </p:txBody>
      </p:sp>
    </p:spTree>
    <p:extLst>
      <p:ext uri="{BB962C8B-B14F-4D97-AF65-F5344CB8AC3E}">
        <p14:creationId xmlns:p14="http://schemas.microsoft.com/office/powerpoint/2010/main" val="620568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1200" dirty="0" smtClean="0"/>
              <a:t>E-Üniversitesi Sistemine giriş yaparken kullandığınız e-posta ve şifreyi kullanarak sisteme giriş yapınız.</a:t>
            </a:r>
            <a:endParaRPr lang="tr-TR" sz="12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202076"/>
            <a:ext cx="8472332" cy="4604289"/>
          </a:xfrm>
          <a:prstGeom prst="rect">
            <a:avLst/>
          </a:prstGeom>
        </p:spPr>
      </p:pic>
    </p:spTree>
    <p:extLst>
      <p:ext uri="{BB962C8B-B14F-4D97-AF65-F5344CB8AC3E}">
        <p14:creationId xmlns:p14="http://schemas.microsoft.com/office/powerpoint/2010/main" val="3282283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tr-TR" sz="1200" dirty="0" smtClean="0"/>
              <a:t>Giriş yaptığınızda aşağıdaki pencere ile karşılaşacaksınız. Bu sayfadan yaptığınız projeleriniz ve proje taleplerinizle ilgili güncellemeleri ve son durumları kontrol edebilirsiniz. Proje başvurusu yapmak için sol taraftaki menüde bulunan </a:t>
            </a:r>
            <a:r>
              <a:rPr lang="tr-TR" sz="1200" dirty="0" smtClean="0">
                <a:solidFill>
                  <a:srgbClr val="FF0000"/>
                </a:solidFill>
              </a:rPr>
              <a:t>PROJE ÖNERİSİ </a:t>
            </a:r>
            <a:r>
              <a:rPr lang="tr-TR" sz="1200" dirty="0" smtClean="0"/>
              <a:t>sekmesine tıklayınız.</a:t>
            </a:r>
            <a:endParaRPr lang="tr-TR" sz="1200" dirty="0"/>
          </a:p>
        </p:txBody>
      </p:sp>
      <p:pic>
        <p:nvPicPr>
          <p:cNvPr id="4" name="Picture 3" descr="Screenshot 2015-09-10 09.55.4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889"/>
            <a:ext cx="9144000" cy="3544075"/>
          </a:xfrm>
          <a:prstGeom prst="rect">
            <a:avLst/>
          </a:prstGeom>
        </p:spPr>
      </p:pic>
    </p:spTree>
    <p:extLst>
      <p:ext uri="{BB962C8B-B14F-4D97-AF65-F5344CB8AC3E}">
        <p14:creationId xmlns:p14="http://schemas.microsoft.com/office/powerpoint/2010/main" val="3059640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1200" dirty="0" smtClean="0"/>
              <a:t>Aşağıdaki listeden başvurmak istediğiniz proje türünü seçiniz.</a:t>
            </a:r>
            <a:endParaRPr lang="tr-TR" sz="1200" dirty="0"/>
          </a:p>
        </p:txBody>
      </p:sp>
      <p:pic>
        <p:nvPicPr>
          <p:cNvPr id="4" name="Picture 3" descr="Screenshot 2015-09-10 09.59.0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34916"/>
            <a:ext cx="9144000" cy="4083501"/>
          </a:xfrm>
          <a:prstGeom prst="rect">
            <a:avLst/>
          </a:prstGeom>
        </p:spPr>
      </p:pic>
    </p:spTree>
    <p:extLst>
      <p:ext uri="{BB962C8B-B14F-4D97-AF65-F5344CB8AC3E}">
        <p14:creationId xmlns:p14="http://schemas.microsoft.com/office/powerpoint/2010/main" val="705019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tr-TR" sz="1200" dirty="0" smtClean="0"/>
              <a:t>Proje türünü seçtikten sonra açılan sayfada proje hazırlanırken dikkat etmeniz gereken hususlar bulunmaktadır. Aşağıda bulunan Yönergeyi Kabul </a:t>
            </a:r>
            <a:r>
              <a:rPr lang="tr-TR" sz="1200" dirty="0"/>
              <a:t>E</a:t>
            </a:r>
            <a:r>
              <a:rPr lang="tr-TR" sz="1200" dirty="0" smtClean="0"/>
              <a:t>diyorum seçeneğine tıkladığınızda bu şartları kabul etmiş sayılırsınız. Proje başvurusuna devam etmek için bu seçeneği tıklamanız gerekmektedir. </a:t>
            </a:r>
            <a:br>
              <a:rPr lang="tr-TR" sz="1200" dirty="0" smtClean="0"/>
            </a:br>
            <a:r>
              <a:rPr lang="tr-TR" sz="1200" dirty="0" smtClean="0"/>
              <a:t/>
            </a:r>
            <a:br>
              <a:rPr lang="tr-TR" sz="1200" dirty="0" smtClean="0"/>
            </a:br>
            <a:r>
              <a:rPr lang="tr-TR" sz="1200" dirty="0" smtClean="0"/>
              <a:t>İleri butonuna basarak bir sonraki aşamaya geçebilirsiniz.</a:t>
            </a:r>
            <a:endParaRPr lang="tr-TR" sz="1200" dirty="0"/>
          </a:p>
        </p:txBody>
      </p:sp>
      <p:pic>
        <p:nvPicPr>
          <p:cNvPr id="5" name="Picture 4" descr="Screenshot 2015-09-10 10.03.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73000"/>
            <a:ext cx="9144000" cy="4429125"/>
          </a:xfrm>
          <a:prstGeom prst="rect">
            <a:avLst/>
          </a:prstGeom>
        </p:spPr>
      </p:pic>
    </p:spTree>
    <p:extLst>
      <p:ext uri="{BB962C8B-B14F-4D97-AF65-F5344CB8AC3E}">
        <p14:creationId xmlns:p14="http://schemas.microsoft.com/office/powerpoint/2010/main" val="1986663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tr-TR" sz="1200" dirty="0" smtClean="0"/>
              <a:t>Aşağıda resmi görüntülenen ekran proje temel bilgileri ekranıdır. Projenin temel bilgilerini bu ekrandan doldurabilirsiniz. Dikkat etmeniz gereken proje özetinin minimum 200 kelime ve girilen proje anahtar kelimelerinin minimum 4 anahtar kelime olmasıdır. Bu şartları sağlamadığınız takdirde bir sonraki sayfaya ilerleyemezsiniz.</a:t>
            </a:r>
            <a:endParaRPr lang="tr-TR" sz="1200" dirty="0"/>
          </a:p>
        </p:txBody>
      </p:sp>
      <p:pic>
        <p:nvPicPr>
          <p:cNvPr id="4" name="Picture 3" descr="Screenshot 2015-09-10 10.03.5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2646"/>
            <a:ext cx="9144000" cy="5273803"/>
          </a:xfrm>
          <a:prstGeom prst="rect">
            <a:avLst/>
          </a:prstGeom>
        </p:spPr>
      </p:pic>
    </p:spTree>
    <p:extLst>
      <p:ext uri="{BB962C8B-B14F-4D97-AF65-F5344CB8AC3E}">
        <p14:creationId xmlns:p14="http://schemas.microsoft.com/office/powerpoint/2010/main" val="2207229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418" y="274637"/>
            <a:ext cx="8229600" cy="1294239"/>
          </a:xfrm>
        </p:spPr>
        <p:txBody>
          <a:bodyPr>
            <a:normAutofit fontScale="90000"/>
          </a:bodyPr>
          <a:lstStyle/>
          <a:p>
            <a:pPr algn="l"/>
            <a:r>
              <a:rPr lang="tr-TR" sz="1200" dirty="0" smtClean="0"/>
              <a:t>Proje Temel Bilgileri sayfasına aşağıya kaydırdığınızda aşağıda görünen panelleri görüntüleyebilirsiniz. </a:t>
            </a:r>
            <a:br>
              <a:rPr lang="tr-TR" sz="1200" dirty="0" smtClean="0"/>
            </a:br>
            <a:r>
              <a:rPr lang="tr-TR" sz="1200" dirty="0" smtClean="0"/>
              <a:t/>
            </a:r>
            <a:br>
              <a:rPr lang="tr-TR" sz="1200" dirty="0" smtClean="0"/>
            </a:br>
            <a:r>
              <a:rPr lang="tr-TR" sz="1200" dirty="0" smtClean="0"/>
              <a:t>* Ek bilgiler panelinde proje başvurusu yaparken vereceğiniz yayın taahhüdü alanı ve eğer yapacağınız çalışmada etik kurulunu ilgilendiren bir durum varsa etik kurul belgesinin gerekli olduğuna dair belirteceğiniz taahhüt alanı bulunmaktadır.</a:t>
            </a:r>
            <a:br>
              <a:rPr lang="tr-TR" sz="1200" dirty="0" smtClean="0"/>
            </a:br>
            <a:r>
              <a:rPr lang="tr-TR" sz="1200" dirty="0" smtClean="0"/>
              <a:t/>
            </a:r>
            <a:br>
              <a:rPr lang="tr-TR" sz="1200" dirty="0" smtClean="0"/>
            </a:br>
            <a:r>
              <a:rPr lang="tr-TR" sz="1200" dirty="0" smtClean="0"/>
              <a:t>* İletişim Bilgileri panelinde ise kişisel iletişim bilgilerinizi dolduracağınız alan bulunmaktadır.</a:t>
            </a:r>
            <a:br>
              <a:rPr lang="tr-TR" sz="1200" dirty="0" smtClean="0"/>
            </a:br>
            <a:r>
              <a:rPr lang="tr-TR" sz="1200" dirty="0"/>
              <a:t/>
            </a:r>
            <a:br>
              <a:rPr lang="tr-TR" sz="1200" dirty="0"/>
            </a:br>
            <a:r>
              <a:rPr lang="tr-TR" sz="1200" dirty="0" smtClean="0"/>
              <a:t>İleri Butonuna tıklayarak bir sonraki aşamaya geçebilirsiniz.</a:t>
            </a:r>
            <a:endParaRPr lang="tr-TR" sz="1200" dirty="0"/>
          </a:p>
        </p:txBody>
      </p:sp>
      <p:pic>
        <p:nvPicPr>
          <p:cNvPr id="4" name="Picture 3" descr="Screenshot 2015-09-10 10.06.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9901"/>
            <a:ext cx="9144000" cy="4518282"/>
          </a:xfrm>
          <a:prstGeom prst="rect">
            <a:avLst/>
          </a:prstGeom>
        </p:spPr>
      </p:pic>
    </p:spTree>
    <p:extLst>
      <p:ext uri="{BB962C8B-B14F-4D97-AF65-F5344CB8AC3E}">
        <p14:creationId xmlns:p14="http://schemas.microsoft.com/office/powerpoint/2010/main" val="1245550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tr-TR" sz="1200" dirty="0" smtClean="0"/>
              <a:t>Açılan Proje Kapsam Ekle sayfası ile projenizin amacı, konusu ve kapsamı, literatür özeti, projenin özgün değeri, yaygın etkisi/ katma değeri, yöntemi, araştırma olanakları ve başarı ölçütleri alanlarını doldurabilirsiniz. </a:t>
            </a:r>
            <a:br>
              <a:rPr lang="tr-TR" sz="1200" dirty="0" smtClean="0"/>
            </a:br>
            <a:r>
              <a:rPr lang="tr-TR" sz="1200" dirty="0" smtClean="0"/>
              <a:t/>
            </a:r>
            <a:br>
              <a:rPr lang="tr-TR" sz="1200" dirty="0" smtClean="0"/>
            </a:br>
            <a:r>
              <a:rPr lang="tr-TR" sz="1200" dirty="0" smtClean="0"/>
              <a:t>* Burada dikkat etmeniz gereken husus tüm alanları doldurmanız gerektiğidir.</a:t>
            </a:r>
            <a:br>
              <a:rPr lang="tr-TR" sz="1200" dirty="0" smtClean="0"/>
            </a:br>
            <a:r>
              <a:rPr lang="tr-TR" sz="1200" dirty="0"/>
              <a:t>*</a:t>
            </a:r>
            <a:r>
              <a:rPr lang="tr-TR" sz="1200" dirty="0" smtClean="0"/>
              <a:t> Eğer bu alanlardan herhangi birine resim eklemeniz gerekirse aşağıda gösterilen buton ile ekleyebilirsiniz.</a:t>
            </a:r>
            <a:br>
              <a:rPr lang="tr-TR" sz="1200" dirty="0" smtClean="0"/>
            </a:br>
            <a:r>
              <a:rPr lang="tr-TR" sz="1200" dirty="0"/>
              <a:t/>
            </a:r>
            <a:br>
              <a:rPr lang="tr-TR" sz="1200" dirty="0"/>
            </a:br>
            <a:r>
              <a:rPr lang="tr-TR" sz="1200" dirty="0" smtClean="0"/>
              <a:t>Sayfanın aşağısında bulunan ileri butonu ile personel ekleme sayfasına geçebilirsiniz.</a:t>
            </a:r>
            <a:endParaRPr lang="tr-TR" sz="1200" dirty="0"/>
          </a:p>
        </p:txBody>
      </p:sp>
      <p:pic>
        <p:nvPicPr>
          <p:cNvPr id="5" name="Picture 4" descr="Screenshot 2015-09-10 10.11.4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45934"/>
            <a:ext cx="9144000" cy="4682492"/>
          </a:xfrm>
          <a:prstGeom prst="rect">
            <a:avLst/>
          </a:prstGeom>
        </p:spPr>
      </p:pic>
      <p:cxnSp>
        <p:nvCxnSpPr>
          <p:cNvPr id="7" name="Straight Arrow Connector 6"/>
          <p:cNvCxnSpPr/>
          <p:nvPr/>
        </p:nvCxnSpPr>
        <p:spPr>
          <a:xfrm flipH="1">
            <a:off x="4192654" y="3557989"/>
            <a:ext cx="130728" cy="2708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4323382" y="3352541"/>
            <a:ext cx="1400664" cy="3268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tr-TR" dirty="0" smtClean="0"/>
              <a:t>Resim Ekle</a:t>
            </a:r>
            <a:endParaRPr lang="tr-TR" dirty="0"/>
          </a:p>
        </p:txBody>
      </p:sp>
    </p:spTree>
    <p:extLst>
      <p:ext uri="{BB962C8B-B14F-4D97-AF65-F5344CB8AC3E}">
        <p14:creationId xmlns:p14="http://schemas.microsoft.com/office/powerpoint/2010/main" val="2930884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303577"/>
          </a:xfrm>
        </p:spPr>
        <p:txBody>
          <a:bodyPr>
            <a:normAutofit fontScale="90000"/>
          </a:bodyPr>
          <a:lstStyle/>
          <a:p>
            <a:pPr algn="l"/>
            <a:r>
              <a:rPr lang="tr-TR" sz="1200" dirty="0" smtClean="0"/>
              <a:t>Proje personel ekle sayfasından projede görevli olan personelleriniz ekleyebilirsiniz.</a:t>
            </a:r>
            <a:br>
              <a:rPr lang="tr-TR" sz="1200" dirty="0" smtClean="0"/>
            </a:br>
            <a:r>
              <a:rPr lang="tr-TR" sz="1200" dirty="0" smtClean="0"/>
              <a:t>Sayfa açıldığında sol alt köşeye bulunan Personel Ekle butonuna bastığınızda aşağıdaki ekranda gördüğünüz personel ekleme penceresi açılır. Yardımcı türünü kısmında eklemek isteğiniz personelin türünü belirtmelisiniz. Burada bulunan üç seçenekten birincisi olan öğrenci seçeneğiniz seçtiğiniz zaman sizden eklemek istediğiniz öğrencinin </a:t>
            </a:r>
            <a:r>
              <a:rPr lang="tr-TR" sz="1200" b="1" dirty="0" smtClean="0"/>
              <a:t>öğrenci numarası, </a:t>
            </a:r>
            <a:r>
              <a:rPr lang="tr-TR" sz="1200" dirty="0" smtClean="0"/>
              <a:t>araştırmacı seçeneğini seçtiğiniz zaman üniversitede görevli olan çalışanın </a:t>
            </a:r>
            <a:r>
              <a:rPr lang="tr-TR" sz="1200" b="1" dirty="0" smtClean="0"/>
              <a:t>eposta adresi</a:t>
            </a:r>
            <a:r>
              <a:rPr lang="tr-TR" sz="1200" dirty="0" smtClean="0"/>
              <a:t>, kurum dışını seçeneğiniz seçtiğiniz zaman ise ekleyeceğiniz personelin </a:t>
            </a:r>
            <a:r>
              <a:rPr lang="tr-TR" sz="1200" b="1" dirty="0" smtClean="0"/>
              <a:t>TC. Numarası </a:t>
            </a:r>
            <a:r>
              <a:rPr lang="tr-TR" sz="1200" dirty="0" smtClean="0"/>
              <a:t>istenmektedir.</a:t>
            </a:r>
            <a:r>
              <a:rPr lang="tr-TR" sz="1200" b="1" dirty="0" smtClean="0"/>
              <a:t> </a:t>
            </a:r>
            <a:r>
              <a:rPr lang="tr-TR" sz="1200" dirty="0" smtClean="0"/>
              <a:t>Bu numaralar ile sorgulama yaparak kişiyi ekleyebilirsiniz.</a:t>
            </a:r>
            <a:br>
              <a:rPr lang="tr-TR" sz="1200" dirty="0" smtClean="0"/>
            </a:br>
            <a:r>
              <a:rPr lang="tr-TR" sz="1200" dirty="0"/>
              <a:t/>
            </a:r>
            <a:br>
              <a:rPr lang="tr-TR" sz="1200" dirty="0"/>
            </a:br>
            <a:r>
              <a:rPr lang="tr-TR" sz="1200" dirty="0" smtClean="0"/>
              <a:t>İşlemler bittikten sonra aşağıdaki ileri butonu ile bir sonraki aşamaya geçebilirsiniz.</a:t>
            </a:r>
            <a:endParaRPr lang="tr-TR" sz="1200" b="1" dirty="0"/>
          </a:p>
        </p:txBody>
      </p:sp>
      <p:pic>
        <p:nvPicPr>
          <p:cNvPr id="4" name="Picture 3" descr="Screenshot 2015-09-10 10.19.3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37379"/>
            <a:ext cx="9144000" cy="4249783"/>
          </a:xfrm>
          <a:prstGeom prst="rect">
            <a:avLst/>
          </a:prstGeom>
        </p:spPr>
      </p:pic>
    </p:spTree>
    <p:extLst>
      <p:ext uri="{BB962C8B-B14F-4D97-AF65-F5344CB8AC3E}">
        <p14:creationId xmlns:p14="http://schemas.microsoft.com/office/powerpoint/2010/main" val="31352210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89</TotalTime>
  <Words>441</Words>
  <Application>Microsoft Macintosh PowerPoint</Application>
  <PresentationFormat>On-screen Show (4:3)</PresentationFormat>
  <Paragraphs>23</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BAP Bilgi Sistemi  Başvuru İşlemi  Sunumu</vt:lpstr>
      <vt:lpstr>E-Üniversitesi Sistemine giriş yaparken kullandığınız e-posta ve şifreyi kullanarak sisteme giriş yapınız.</vt:lpstr>
      <vt:lpstr>Giriş yaptığınızda aşağıdaki pencere ile karşılaşacaksınız. Bu sayfadan yaptığınız projeleriniz ve proje taleplerinizle ilgili güncellemeleri ve son durumları kontrol edebilirsiniz. Proje başvurusu yapmak için sol taraftaki menüde bulunan PROJE ÖNERİSİ sekmesine tıklayınız.</vt:lpstr>
      <vt:lpstr>Aşağıdaki listeden başvurmak istediğiniz proje türünü seçiniz.</vt:lpstr>
      <vt:lpstr>Proje türünü seçtikten sonra açılan sayfada proje hazırlanırken dikkat etmeniz gereken hususlar bulunmaktadır. Aşağıda bulunan Yönergeyi Kabul Ediyorum seçeneğine tıkladığınızda bu şartları kabul etmiş sayılırsınız. Proje başvurusuna devam etmek için bu seçeneği tıklamanız gerekmektedir.   İleri butonuna basarak bir sonraki aşamaya geçebilirsiniz.</vt:lpstr>
      <vt:lpstr>Aşağıda resmi görüntülenen ekran proje temel bilgileri ekranıdır. Projenin temel bilgilerini bu ekrandan doldurabilirsiniz. Dikkat etmeniz gereken proje özetinin minimum 200 kelime ve girilen proje anahtar kelimelerinin minimum 4 anahtar kelime olmasıdır. Bu şartları sağlamadığınız takdirde bir sonraki sayfaya ilerleyemezsiniz.</vt:lpstr>
      <vt:lpstr>Proje Temel Bilgileri sayfasına aşağıya kaydırdığınızda aşağıda görünen panelleri görüntüleyebilirsiniz.   * Ek bilgiler panelinde proje başvurusu yaparken vereceğiniz yayın taahhüdü alanı ve eğer yapacağınız çalışmada etik kurulunu ilgilendiren bir durum varsa etik kurul belgesinin gerekli olduğuna dair belirteceğiniz taahhüt alanı bulunmaktadır.  * İletişim Bilgileri panelinde ise kişisel iletişim bilgilerinizi dolduracağınız alan bulunmaktadır.  İleri Butonuna tıklayarak bir sonraki aşamaya geçebilirsiniz.</vt:lpstr>
      <vt:lpstr>Açılan Proje Kapsam Ekle sayfası ile projenizin amacı, konusu ve kapsamı, literatür özeti, projenin özgün değeri, yaygın etkisi/ katma değeri, yöntemi, araştırma olanakları ve başarı ölçütleri alanlarını doldurabilirsiniz.   * Burada dikkat etmeniz gereken husus tüm alanları doldurmanız gerektiğidir. * Eğer bu alanlardan herhangi birine resim eklemeniz gerekirse aşağıda gösterilen buton ile ekleyebilirsiniz.  Sayfanın aşağısında bulunan ileri butonu ile personel ekleme sayfasına geçebilirsiniz.</vt:lpstr>
      <vt:lpstr>Proje personel ekle sayfasından projede görevli olan personelleriniz ekleyebilirsiniz. Sayfa açıldığında sol alt köşeye bulunan Personel Ekle butonuna bastığınızda aşağıdaki ekranda gördüğünüz personel ekleme penceresi açılır. Yardımcı türünü kısmında eklemek isteğiniz personelin türünü belirtmelisiniz. Burada bulunan üç seçenekten birincisi olan öğrenci seçeneğiniz seçtiğiniz zaman sizden eklemek istediğiniz öğrencinin öğrenci numarası, araştırmacı seçeneğini seçtiğiniz zaman üniversitede görevli olan çalışanın eposta adresi, kurum dışını seçeneğiniz seçtiğiniz zaman ise ekleyeceğiniz personelin TC. Numarası istenmektedir. Bu numaralar ile sorgulama yaparak kişiyi ekleyebilirsiniz.  İşlemler bittikten sonra aşağıdaki ileri butonu ile bir sonraki aşamaya geçebilirsiniz.</vt:lpstr>
      <vt:lpstr>Proje Personel Ekle Sayfasından sonra açılan sayfa Proje Bütçe Ekle sayfasıdır. Bu sayfada sağ üst tarafta bulunan Bütçe Ekle butonu ile projeniz için kullanacağınız bütçe kalemlerini ekleyebilirsiniz. Eğer bütçe kalemlerinde belirtilen şartları sağlamıyorsanız sistemin verdiği uyarılardan bunu anlayıp bu sayfa aracılığı ile değiştirebilirsiniz.</vt:lpstr>
      <vt:lpstr>Proje Bütçe Ekle sayfasından sonra Proje Dosya Yükle sayfasına yönlendirileceksiniz. Bu sayfa ile proforma fatura ve diğer dosya yükleme işlemlerini gerçekleştirebilirsiniz.  * Burada dikkat etmeniz gereken husus tüm dosyaların PDF olarak sisteme yüklenmesi gerekmektedir. Başka türde bir dosya yüklemeye çalışırsanız sistem hata verecektir ! * Eğer sisteme yüklemeniz gereken bir dosyayı yüklemeden projeyi tamamlamaya kalkarsanız sistem projeyi tamamlamanıza izin vermeyecektir. Bu durumda bu sayfaya gelerek eksik dosyaları yüklemeniz gerekmektedir.</vt:lpstr>
      <vt:lpstr>Proje başvurusunu tamamlamadan girmeniz gereken son sayfa Proje Diğer bilgiler Sayfasıdır. Bu sayfa aracılığı ile elinizde mevcut durumda bulunan makina – teçhizat ve proje süreci bilgilerini girebilirsiniz.  Sayfanın altında bulunan İleri Butonu ile bir sonraki sayfaya geçebilirsiniz.</vt:lpstr>
      <vt:lpstr>Proje başvuru sürecinin son aşaması Proje Genel Görünüm aşamasıdır. Bu sayfa ile projede girdiğiniz verilerin tümünü görüntüleyebilirsiniz. Eğer girdiğiniz verilerde düzeltme yapmak isterseniz panelin sağ tarafında bulunan Düzenle butonuyla değişikliği yapacağınız sayfaya gidebilirsiniz.   * Değişik yaptığınız değişikliğin kaydolması için her sayfada alt tarafta bulunan ileri butonuna basmayı unutmayınız !</vt:lpstr>
      <vt:lpstr>Proje Genel Görünüm sayfasının altında bulunan Başvuru Tamamla butonu ile başvurunuzu tamamlayabilirsiniz. </vt:lpstr>
      <vt:lpstr>Başvuru Tamamla butonuna bastığınızda eğer tamamlamak istediğiniz proje başvurusu eksik öğeler içeriyorsa başvuru işleminin başarısız olduğunu gösteren bir uyarı alırsınız. Proje başvurusunu tamamlayabilmek için uyarıda belirtilen eksiklikleri gidererek başvuru tamamla butonuna tekrar basmanız gerekmektedir.</vt:lpstr>
      <vt:lpstr>Aşağıda yıldızla gösterilen Anasayfa butonuna her bastığınızda Kontrol Panelinin Ana sayfasına yönlendirileceksiniz. Bu sayfadan proje başvurularınızı, proje taleplerinizi ve diğer projelerinizin son durumlarını görebilirsiniz.</vt:lpstr>
      <vt:lpstr>Sorularınız için sol menüde bulunan buton aracılığı ile Sıkça Sorulan Sorular sayfasını ziyaret edebilir.</vt:lpstr>
      <vt:lpstr>Hazırlayan : NKÜ Bilgi İşlem Daire Başkanlığı 2015</vt:lpstr>
    </vt:vector>
  </TitlesOfParts>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BAP Bilgi Sistemi  Başvuru İşlemi</dc:title>
  <dc:creator>Caner BALIM</dc:creator>
  <cp:lastModifiedBy>Microsoft Office User</cp:lastModifiedBy>
  <cp:revision>9</cp:revision>
  <dcterms:created xsi:type="dcterms:W3CDTF">2015-09-10T06:52:08Z</dcterms:created>
  <dcterms:modified xsi:type="dcterms:W3CDTF">2017-05-05T05:48:10Z</dcterms:modified>
</cp:coreProperties>
</file>